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44" r:id="rId1"/>
  </p:sldMasterIdLst>
  <p:notesMasterIdLst>
    <p:notesMasterId r:id="rId19"/>
  </p:notesMasterIdLst>
  <p:sldIdLst>
    <p:sldId id="257" r:id="rId2"/>
    <p:sldId id="262" r:id="rId3"/>
    <p:sldId id="266" r:id="rId4"/>
    <p:sldId id="264" r:id="rId5"/>
    <p:sldId id="258" r:id="rId6"/>
    <p:sldId id="260" r:id="rId7"/>
    <p:sldId id="265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CB536-09FC-4D48-8103-46783DFFEB83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9D6624-B54D-4B2C-BF07-77906EAFEA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97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9D6624-B54D-4B2C-BF07-77906EAFEA2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26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9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93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2441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39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495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13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458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3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2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66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3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33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6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77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5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25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445AAD5-A13E-430C-B87D-4B6F774BCB75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517986-831F-4C5C-91A3-E5FD808A4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708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 descr="Изображение выглядит как текст, Шрифт, логотип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3183219-0068-551D-0B7B-72EF726AC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825" y="4300259"/>
            <a:ext cx="5847185" cy="229613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3DFA79-7591-4163-6E3B-CC078127D160}"/>
              </a:ext>
            </a:extLst>
          </p:cNvPr>
          <p:cNvSpPr txBox="1"/>
          <p:nvPr/>
        </p:nvSpPr>
        <p:spPr>
          <a:xfrm>
            <a:off x="2323322" y="261611"/>
            <a:ext cx="735419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Кичучатовская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Альметьевского муниципального района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центра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 за 1 полугодие 2023-2024 учебного года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  <p:pic>
        <p:nvPicPr>
          <p:cNvPr id="17" name="Рисунок 16" descr="Изображение выглядит как логотип, Графика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6ECA3BED-C9CA-94B4-AD88-B73B3E5EC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7" y="335901"/>
            <a:ext cx="1810731" cy="1214817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символ, Графика, логотип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68403438-8158-24AE-BFF0-0AD5698A70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259" y="120844"/>
            <a:ext cx="1890010" cy="189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1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6C2FB-CF40-4C6C-B74A-B1206BC7A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608" y="193265"/>
            <a:ext cx="7875004" cy="599837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</a:t>
            </a:r>
            <a:r>
              <a:rPr lang="ru-RU" sz="3100" dirty="0"/>
              <a:t>постижение результатов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9CEA03-2148-4315-A71D-3E6CBE7DB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41322" y="1222310"/>
            <a:ext cx="3346391" cy="46026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074FA5-2599-4374-8886-D559F8FAB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25856" y="968408"/>
            <a:ext cx="3666625" cy="5164414"/>
          </a:xfrm>
          <a:prstGeom prst="rect">
            <a:avLst/>
          </a:prstGeom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22DA970C-1CCD-468D-B6A0-FD71B6D2A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33416" y="725178"/>
            <a:ext cx="3849311" cy="54076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3BDAA3-F97E-4A9E-B461-EB0559F9B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0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A498C-5E76-4F5C-A072-31FC763A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FD5F42-D909-4D28-B13F-70F965867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21403171">
            <a:off x="469286" y="968502"/>
            <a:ext cx="3823313" cy="5481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89F6A2-2C71-42D6-A1CA-8FE8C053B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49448" y="931178"/>
            <a:ext cx="3893103" cy="55072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0CCE9D-0C94-4F93-B40C-0600B5ACC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276999">
            <a:off x="7786298" y="909794"/>
            <a:ext cx="3978145" cy="55499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545A8B-01F1-4EC2-B427-0A2CA113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79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F91EF-7964-4EED-923E-28CBADED5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0DF04C-D6CB-41C1-8F76-D5F0C4B43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62269" y="357758"/>
            <a:ext cx="9442580" cy="6384214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A3A92CE4-F2F4-4EFD-BA96-5668A3D6B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763CA8-9421-4440-90BC-5A227FEF4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87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ECE20C-77CB-4BD6-8F38-BF199D7DB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82" y="410548"/>
            <a:ext cx="9927771" cy="64381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1000"/>
              </a:spcAft>
            </a:pP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учащихся МБОУ «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Кичучатовская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СОШ» АМР РТ</a:t>
            </a:r>
            <a:b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   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1 полугодие 2023-2024 учебного года в центре  «Точка роста»   (биология)</a:t>
            </a:r>
            <a:b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AD85897-864E-42C0-99B4-121B761197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321309"/>
              </p:ext>
            </p:extLst>
          </p:nvPr>
        </p:nvGraphicFramePr>
        <p:xfrm>
          <a:off x="214604" y="1278294"/>
          <a:ext cx="11607282" cy="5491825"/>
        </p:xfrm>
        <a:graphic>
          <a:graphicData uri="http://schemas.openxmlformats.org/drawingml/2006/table">
            <a:tbl>
              <a:tblPr firstRow="1" firstCol="1" bandRow="1"/>
              <a:tblGrid>
                <a:gridCol w="3028882">
                  <a:extLst>
                    <a:ext uri="{9D8B030D-6E8A-4147-A177-3AD203B41FA5}">
                      <a16:colId xmlns:a16="http://schemas.microsoft.com/office/drawing/2014/main" val="2483684754"/>
                    </a:ext>
                  </a:extLst>
                </a:gridCol>
                <a:gridCol w="1877185">
                  <a:extLst>
                    <a:ext uri="{9D8B030D-6E8A-4147-A177-3AD203B41FA5}">
                      <a16:colId xmlns:a16="http://schemas.microsoft.com/office/drawing/2014/main" val="1842121990"/>
                    </a:ext>
                  </a:extLst>
                </a:gridCol>
                <a:gridCol w="2416399">
                  <a:extLst>
                    <a:ext uri="{9D8B030D-6E8A-4147-A177-3AD203B41FA5}">
                      <a16:colId xmlns:a16="http://schemas.microsoft.com/office/drawing/2014/main" val="1660726205"/>
                    </a:ext>
                  </a:extLst>
                </a:gridCol>
                <a:gridCol w="1498249">
                  <a:extLst>
                    <a:ext uri="{9D8B030D-6E8A-4147-A177-3AD203B41FA5}">
                      <a16:colId xmlns:a16="http://schemas.microsoft.com/office/drawing/2014/main" val="2494242923"/>
                    </a:ext>
                  </a:extLst>
                </a:gridCol>
                <a:gridCol w="2786567">
                  <a:extLst>
                    <a:ext uri="{9D8B030D-6E8A-4147-A177-3AD203B41FA5}">
                      <a16:colId xmlns:a16="http://schemas.microsoft.com/office/drawing/2014/main" val="3550162428"/>
                    </a:ext>
                  </a:extLst>
                </a:gridCol>
              </a:tblGrid>
              <a:tr h="1417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Вид, название мероприятия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(образовательное учреждение, район, город, республиканский, федеральный, международный уровень)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участника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проведения 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Результат (занятое место). Документы (материалы) подтверждающие результаты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390630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Миннебаев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Радмир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Диплом- 3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487478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Шакиров Фирдавс С.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960354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Ибрагимова Амалия А.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520280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Садыкжанова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Мубина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502174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Гиниятуллин Ильгиз Р.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256852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Галеев Азамат А.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22043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«Экология России»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Каримова Раиля А.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26.10.2023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Участник, сертификат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30736"/>
                  </a:ext>
                </a:extLst>
              </a:tr>
              <a:tr h="560731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международная детско-юношеская премия «Экология-дело каждого»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Деманов Богдан 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716417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Галеев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Азамат А.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Диплом-2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005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Идрисова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Иделия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Диплом-3 степени  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888935"/>
                  </a:ext>
                </a:extLst>
              </a:tr>
              <a:tr h="411221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Миннебаев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Радмир И.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Диплом-1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445133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Сайфуллин Фаиз Ф.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Диплом-1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317214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Исмагилова Карина М.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Диплом-2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067108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254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Экодиктант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Гилязов Реналь Р.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Диплом-1 степени</a:t>
                      </a:r>
                    </a:p>
                  </a:txBody>
                  <a:tcPr marL="20050" marR="20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06824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A6DAEE-E802-4ECE-A1CB-55A45565D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44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8944E-00D9-4F5B-8DC9-08A56FDF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698" y="195944"/>
            <a:ext cx="8145624" cy="363893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Наши достижения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EC4A5A-B9ED-4694-A0FD-EEBAED45D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10ED7A-CD3C-4685-91FF-68612E173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809">
            <a:off x="314022" y="1652108"/>
            <a:ext cx="2948481" cy="4132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3031AE-E857-4229-B445-556E3C97E5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37" y="1308940"/>
            <a:ext cx="2470868" cy="346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86EF8C-8FF3-4C5D-8472-FAF3064A5C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724">
            <a:off x="5759608" y="2088087"/>
            <a:ext cx="3154680" cy="442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94B5D8-7D19-41D1-AEDE-3C21F9E236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409" y="731026"/>
            <a:ext cx="2956224" cy="4145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466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29DD7-84EB-4C07-B5E1-81831EDC5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01F593-6BA4-4472-8267-8B67F1D4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650375-C720-448E-A200-61B97C866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42" y="1007918"/>
            <a:ext cx="4026553" cy="5656817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FEFE2B-0998-4389-BD2D-C22D51D73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28" y="789629"/>
            <a:ext cx="3508603" cy="4920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802666-B25D-4E30-B609-92EC290B27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268">
            <a:off x="8462060" y="1364755"/>
            <a:ext cx="3508100" cy="4920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375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70F62-879A-48F2-B5CE-2762322A8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73694C-0004-45EF-98B0-E9BB402A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B5A331-AAE0-450E-96B5-3E4274A13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75" y="1147665"/>
            <a:ext cx="3793501" cy="531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33D66C-C5F2-4E61-81FA-25A6B6BC5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58" y="863601"/>
            <a:ext cx="3793502" cy="531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B27BA8-0622-4A4F-BB7B-2CA5DA6608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442" y="1147666"/>
            <a:ext cx="3791873" cy="5318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047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DEBF9-E5C0-4464-BBC7-7CF298130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736B63-9BBC-43C2-958D-656DA5FD7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77" y="786143"/>
            <a:ext cx="3737739" cy="528571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DCE51B-592E-450A-85C0-7E3C21A95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54" y="468386"/>
            <a:ext cx="3737739" cy="52857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851271-73F2-4658-A282-A0B339C95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1" y="1100572"/>
            <a:ext cx="3737739" cy="52857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BCEB76-3F22-4F59-9F3E-9EE4D778F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0" y="96498"/>
            <a:ext cx="749873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BD602-81ED-4BB4-BE03-EFC99A17B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180" y="373225"/>
            <a:ext cx="7548431" cy="1119674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175" algn="ctr"/>
              </a:tabLst>
              <a:defRPr/>
            </a:pPr>
            <a:r>
              <a:rPr lang="ru-RU" dirty="0"/>
              <a:t>      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учащихся МБОУ «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Кичучатовская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СОШ» АМР РТ</a:t>
            </a:r>
            <a:b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1 полугодие 2023-2024 учебного года в центре  «Точка роста»                               (биология, химия)</a:t>
            </a:r>
            <a:b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ru-RU" sz="2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F7DAC2-8C09-4285-93C3-A432ACCB5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76" y="154127"/>
            <a:ext cx="1184448" cy="1184448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9FD5B59-3B44-49D6-901C-4AF1EA5215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597665"/>
              </p:ext>
            </p:extLst>
          </p:nvPr>
        </p:nvGraphicFramePr>
        <p:xfrm>
          <a:off x="606489" y="1492899"/>
          <a:ext cx="11234058" cy="433873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47019">
                  <a:extLst>
                    <a:ext uri="{9D8B030D-6E8A-4147-A177-3AD203B41FA5}">
                      <a16:colId xmlns:a16="http://schemas.microsoft.com/office/drawing/2014/main" val="2469558570"/>
                    </a:ext>
                  </a:extLst>
                </a:gridCol>
                <a:gridCol w="2430022">
                  <a:extLst>
                    <a:ext uri="{9D8B030D-6E8A-4147-A177-3AD203B41FA5}">
                      <a16:colId xmlns:a16="http://schemas.microsoft.com/office/drawing/2014/main" val="3977864926"/>
                    </a:ext>
                  </a:extLst>
                </a:gridCol>
                <a:gridCol w="1642188">
                  <a:extLst>
                    <a:ext uri="{9D8B030D-6E8A-4147-A177-3AD203B41FA5}">
                      <a16:colId xmlns:a16="http://schemas.microsoft.com/office/drawing/2014/main" val="1256318385"/>
                    </a:ext>
                  </a:extLst>
                </a:gridCol>
                <a:gridCol w="1599254">
                  <a:extLst>
                    <a:ext uri="{9D8B030D-6E8A-4147-A177-3AD203B41FA5}">
                      <a16:colId xmlns:a16="http://schemas.microsoft.com/office/drawing/2014/main" val="1274318279"/>
                    </a:ext>
                  </a:extLst>
                </a:gridCol>
                <a:gridCol w="1835387">
                  <a:extLst>
                    <a:ext uri="{9D8B030D-6E8A-4147-A177-3AD203B41FA5}">
                      <a16:colId xmlns:a16="http://schemas.microsoft.com/office/drawing/2014/main" val="3059761910"/>
                    </a:ext>
                  </a:extLst>
                </a:gridCol>
                <a:gridCol w="1509466">
                  <a:extLst>
                    <a:ext uri="{9D8B030D-6E8A-4147-A177-3AD203B41FA5}">
                      <a16:colId xmlns:a16="http://schemas.microsoft.com/office/drawing/2014/main" val="1985138966"/>
                    </a:ext>
                  </a:extLst>
                </a:gridCol>
                <a:gridCol w="1470722">
                  <a:extLst>
                    <a:ext uri="{9D8B030D-6E8A-4147-A177-3AD203B41FA5}">
                      <a16:colId xmlns:a16="http://schemas.microsoft.com/office/drawing/2014/main" val="615489639"/>
                    </a:ext>
                  </a:extLst>
                </a:gridCol>
              </a:tblGrid>
              <a:tr h="6373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Результат, документ, подтверждающий участие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042229"/>
                  </a:ext>
                </a:extLst>
              </a:tr>
              <a:tr h="862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280445"/>
                  </a:ext>
                </a:extLst>
              </a:tr>
              <a:tr h="3092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37690" algn="r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Фотоконкурс «Осенний калейдоскоп»	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15.09.23 по 15.10.23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Салисов А.,8кл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Садыкжанова М,9кл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Куренкова И.В.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место, Диплом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место, Диплом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198377"/>
                  </a:ext>
                </a:extLst>
              </a:tr>
              <a:tr h="25353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837690" algn="r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Фотоконкурс «Осенний калейдоскоп»	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15.09.23 по 15.10.23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 И.,11кл.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Хабипова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А.,11кл.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Зиннуров Т.,9кл.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Бикчантаева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А,9кл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Закиров Б.,9кл.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Хохлов Э.,8кл.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Яковлев И.,8кл.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А.,7кл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Куренкова И.В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Сертификаты участника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205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38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1684E-54BC-4574-B4F3-3657ACF9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BA1AFD7-8F3A-4534-B27A-AB910977D6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4213" y="685800"/>
          <a:ext cx="11386425" cy="55563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57151">
                  <a:extLst>
                    <a:ext uri="{9D8B030D-6E8A-4147-A177-3AD203B41FA5}">
                      <a16:colId xmlns:a16="http://schemas.microsoft.com/office/drawing/2014/main" val="1449336312"/>
                    </a:ext>
                  </a:extLst>
                </a:gridCol>
                <a:gridCol w="2462980">
                  <a:extLst>
                    <a:ext uri="{9D8B030D-6E8A-4147-A177-3AD203B41FA5}">
                      <a16:colId xmlns:a16="http://schemas.microsoft.com/office/drawing/2014/main" val="659169510"/>
                    </a:ext>
                  </a:extLst>
                </a:gridCol>
                <a:gridCol w="1664461">
                  <a:extLst>
                    <a:ext uri="{9D8B030D-6E8A-4147-A177-3AD203B41FA5}">
                      <a16:colId xmlns:a16="http://schemas.microsoft.com/office/drawing/2014/main" val="384746722"/>
                    </a:ext>
                  </a:extLst>
                </a:gridCol>
                <a:gridCol w="1722845">
                  <a:extLst>
                    <a:ext uri="{9D8B030D-6E8A-4147-A177-3AD203B41FA5}">
                      <a16:colId xmlns:a16="http://schemas.microsoft.com/office/drawing/2014/main" val="656866492"/>
                    </a:ext>
                  </a:extLst>
                </a:gridCol>
                <a:gridCol w="1758380">
                  <a:extLst>
                    <a:ext uri="{9D8B030D-6E8A-4147-A177-3AD203B41FA5}">
                      <a16:colId xmlns:a16="http://schemas.microsoft.com/office/drawing/2014/main" val="2272231384"/>
                    </a:ext>
                  </a:extLst>
                </a:gridCol>
                <a:gridCol w="1529939">
                  <a:extLst>
                    <a:ext uri="{9D8B030D-6E8A-4147-A177-3AD203B41FA5}">
                      <a16:colId xmlns:a16="http://schemas.microsoft.com/office/drawing/2014/main" val="3473845932"/>
                    </a:ext>
                  </a:extLst>
                </a:gridCol>
                <a:gridCol w="1490669">
                  <a:extLst>
                    <a:ext uri="{9D8B030D-6E8A-4147-A177-3AD203B41FA5}">
                      <a16:colId xmlns:a16="http://schemas.microsoft.com/office/drawing/2014/main" val="4113153946"/>
                    </a:ext>
                  </a:extLst>
                </a:gridCol>
              </a:tblGrid>
              <a:tr h="2567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Детско-юношеская премия «Экология-дело каждого»,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Номинация:  эко рисунок.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1.09 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30.10.2023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Хабипова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А.,11кл.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Бикчантаева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А,9кл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Садыкжанова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М,9кл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Шарафутдинова А., 9кл.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Хасаншина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А.,7кл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Куренкова И.В.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 за участие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127265"/>
                  </a:ext>
                </a:extLst>
              </a:tr>
              <a:tr h="1354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Детско-юношеская премия «Экология-дело каждого»,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Номинация:  экофокус.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1.09 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30.10.2023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 И.,11кл.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Закиров Б.,9кл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Шарафутдинова А., 9кл.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Куренкова И.В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  за участие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662966"/>
                  </a:ext>
                </a:extLst>
              </a:tr>
              <a:tr h="1634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Викторина «День лисы»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01.11.2023-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384810" algn="ctr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10.11.2023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Салисов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А.,8кл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Ибрагимова А.,7кл..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Куренкова И.В.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место, Диплом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место, Диплом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515" marR="23515" marT="0" marB="0">
                    <a:lnL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539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284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1D88C2F-7786-45F9-9012-404474424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60" y="1788368"/>
            <a:ext cx="8285552" cy="4206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65FEAB7C-D8E8-4AEE-B0BE-867627FC0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60" y="685800"/>
            <a:ext cx="8285551" cy="555171"/>
          </a:xfrm>
        </p:spPr>
        <p:txBody>
          <a:bodyPr>
            <a:noAutofit/>
          </a:bodyPr>
          <a:lstStyle/>
          <a:p>
            <a:r>
              <a:rPr lang="ru-RU" sz="3200" dirty="0"/>
              <a:t>         ДОСТИЖЕНИЯ УЧАЩИХСЯ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356943-1DB7-4131-8BC5-92B49C71E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4" y="138404"/>
            <a:ext cx="1025827" cy="10258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A5DE759-4634-4CEE-AFA5-2F3807CE0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7762">
            <a:off x="715347" y="1718737"/>
            <a:ext cx="2738755" cy="38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49DBDE-BEA0-40FE-9EBA-3687DCFA2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924" y="1090612"/>
            <a:ext cx="3074857" cy="4349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B533CD-8B01-4042-94B1-0AF0EB785A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737" y="1996752"/>
            <a:ext cx="5171552" cy="35954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705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E278A9-75E9-4935-84D6-0874B6EED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48" y="365126"/>
            <a:ext cx="944962" cy="9449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50A20-940E-E72B-F153-2EEEC78C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961054"/>
            <a:ext cx="9066278" cy="1959428"/>
          </a:xfrm>
        </p:spPr>
        <p:txBody>
          <a:bodyPr/>
          <a:lstStyle/>
          <a:p>
            <a:r>
              <a:rPr lang="ru-RU" dirty="0"/>
              <a:t>                 </a:t>
            </a: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83030ACE-1A7B-43F8-8E8F-BB1C11076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39" y="1621630"/>
            <a:ext cx="3073419" cy="427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45721A-D0D0-4176-8B19-F4B3B0129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04" y="1050655"/>
            <a:ext cx="3417610" cy="475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AAA34B-EFFE-4AC8-80AC-DE0CED6C46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60" y="535459"/>
            <a:ext cx="3787738" cy="5271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27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419F8-0B71-4F07-8BEE-5003F4F7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5281127"/>
            <a:ext cx="8161207" cy="5131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0DDBCC-0CDF-4ECE-A99B-4A7C2124D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53" y="103744"/>
            <a:ext cx="811392" cy="8061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2AB705-1D80-4F25-9753-79FC5D97B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6" y="1410139"/>
            <a:ext cx="3121641" cy="434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CCA3B7B0-99C8-4247-BFB9-029029B763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74" y="436126"/>
            <a:ext cx="2599226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Объект 6">
            <a:extLst>
              <a:ext uri="{FF2B5EF4-FFF2-40B4-BE49-F238E27FC236}">
                <a16:creationId xmlns:a16="http://schemas.microsoft.com/office/drawing/2014/main" id="{4F8E74E1-6675-4C03-8B45-E5ACED00D8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374" y="1449513"/>
            <a:ext cx="3121642" cy="4345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E6D019-1FA6-4C11-A1EE-A1FA7B2592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390" y="339726"/>
            <a:ext cx="2472335" cy="3440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00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E5353-62FD-4F22-BCB4-2E14C376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9CCDEC-B56A-466F-B821-E3745ECBD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38" y="133405"/>
            <a:ext cx="810838" cy="80474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E1F204A-903E-4A82-98F6-2A1D23A2D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46" y="1565970"/>
            <a:ext cx="5673441" cy="4125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4621E6-A5A0-4704-A92C-8B787F4F8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444" y="812750"/>
            <a:ext cx="5674935" cy="4125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13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13B51-AC41-467A-A736-F65A4D66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558211" y="354563"/>
            <a:ext cx="9336763" cy="107540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Результативность учащихся МБОУ «</a:t>
            </a:r>
            <a:r>
              <a:rPr lang="ru-RU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Кичучатовская</a:t>
            </a:r>
            <a: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СОШ» в центре «Точка роста»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полугодие 2023-2024 учебного года (физика, информатика)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9B2EDE-E9CC-45C3-BABE-BE4C8B0A4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E14E8799-279F-4C98-9D09-FE10D2A915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649073"/>
              </p:ext>
            </p:extLst>
          </p:nvPr>
        </p:nvGraphicFramePr>
        <p:xfrm>
          <a:off x="856034" y="1663430"/>
          <a:ext cx="10760578" cy="4653393"/>
        </p:xfrm>
        <a:graphic>
          <a:graphicData uri="http://schemas.openxmlformats.org/drawingml/2006/table">
            <a:tbl>
              <a:tblPr/>
              <a:tblGrid>
                <a:gridCol w="442535">
                  <a:extLst>
                    <a:ext uri="{9D8B030D-6E8A-4147-A177-3AD203B41FA5}">
                      <a16:colId xmlns:a16="http://schemas.microsoft.com/office/drawing/2014/main" val="3698938352"/>
                    </a:ext>
                  </a:extLst>
                </a:gridCol>
                <a:gridCol w="2424866">
                  <a:extLst>
                    <a:ext uri="{9D8B030D-6E8A-4147-A177-3AD203B41FA5}">
                      <a16:colId xmlns:a16="http://schemas.microsoft.com/office/drawing/2014/main" val="3503398503"/>
                    </a:ext>
                  </a:extLst>
                </a:gridCol>
                <a:gridCol w="1290092">
                  <a:extLst>
                    <a:ext uri="{9D8B030D-6E8A-4147-A177-3AD203B41FA5}">
                      <a16:colId xmlns:a16="http://schemas.microsoft.com/office/drawing/2014/main" val="2751135598"/>
                    </a:ext>
                  </a:extLst>
                </a:gridCol>
                <a:gridCol w="2442746">
                  <a:extLst>
                    <a:ext uri="{9D8B030D-6E8A-4147-A177-3AD203B41FA5}">
                      <a16:colId xmlns:a16="http://schemas.microsoft.com/office/drawing/2014/main" val="503081176"/>
                    </a:ext>
                  </a:extLst>
                </a:gridCol>
                <a:gridCol w="1272084">
                  <a:extLst>
                    <a:ext uri="{9D8B030D-6E8A-4147-A177-3AD203B41FA5}">
                      <a16:colId xmlns:a16="http://schemas.microsoft.com/office/drawing/2014/main" val="3345494236"/>
                    </a:ext>
                  </a:extLst>
                </a:gridCol>
                <a:gridCol w="1001659">
                  <a:extLst>
                    <a:ext uri="{9D8B030D-6E8A-4147-A177-3AD203B41FA5}">
                      <a16:colId xmlns:a16="http://schemas.microsoft.com/office/drawing/2014/main" val="3006854060"/>
                    </a:ext>
                  </a:extLst>
                </a:gridCol>
                <a:gridCol w="1886596">
                  <a:extLst>
                    <a:ext uri="{9D8B030D-6E8A-4147-A177-3AD203B41FA5}">
                      <a16:colId xmlns:a16="http://schemas.microsoft.com/office/drawing/2014/main" val="2483621425"/>
                    </a:ext>
                  </a:extLst>
                </a:gridCol>
              </a:tblGrid>
              <a:tr h="876507">
                <a:tc>
                  <a:txBody>
                    <a:bodyPr/>
                    <a:lstStyle/>
                    <a:p>
                      <a:pPr indent="10731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Учитель-руководитель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учащегося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конкурса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495394"/>
                  </a:ext>
                </a:extLst>
              </a:tr>
              <a:tr h="1494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Сабитова Г.З.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 Ильназ Фанисович, 11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«КАИ – крылья жизни»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7-я Республиканская научно-практическая конференция и</a:t>
                      </a:r>
                      <a:r>
                        <a:rPr lang="ru-RU" sz="1400" spc="-33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научных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18.11.2023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22779"/>
                  </a:ext>
                </a:extLst>
              </a:tr>
              <a:tr h="1030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Сабитова Г.З.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7-9 классов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«УРОК ЦИФРЫ» «</a:t>
                      </a:r>
                      <a:r>
                        <a:rPr lang="ru-RU" sz="1400"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Мессенджеры</a:t>
                      </a:r>
                      <a:r>
                        <a:rPr lang="en-US" sz="1400"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2023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916207"/>
                  </a:ext>
                </a:extLst>
              </a:tr>
              <a:tr h="1251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Сабитова Г.З.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Ибрагимова А.А, 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лимпиад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«Наука вокруг нас»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2023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707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03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612BE-B51A-47F9-8DB2-27C8AAD6C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6146155-D2C4-4FE7-9F70-91FFAA281A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490532"/>
              </p:ext>
            </p:extLst>
          </p:nvPr>
        </p:nvGraphicFramePr>
        <p:xfrm>
          <a:off x="684212" y="1399592"/>
          <a:ext cx="10932400" cy="4385388"/>
        </p:xfrm>
        <a:graphic>
          <a:graphicData uri="http://schemas.openxmlformats.org/drawingml/2006/table">
            <a:tbl>
              <a:tblPr/>
              <a:tblGrid>
                <a:gridCol w="449602">
                  <a:extLst>
                    <a:ext uri="{9D8B030D-6E8A-4147-A177-3AD203B41FA5}">
                      <a16:colId xmlns:a16="http://schemas.microsoft.com/office/drawing/2014/main" val="1336128743"/>
                    </a:ext>
                  </a:extLst>
                </a:gridCol>
                <a:gridCol w="1844488">
                  <a:extLst>
                    <a:ext uri="{9D8B030D-6E8A-4147-A177-3AD203B41FA5}">
                      <a16:colId xmlns:a16="http://schemas.microsoft.com/office/drawing/2014/main" val="60420704"/>
                    </a:ext>
                  </a:extLst>
                </a:gridCol>
                <a:gridCol w="1929789">
                  <a:extLst>
                    <a:ext uri="{9D8B030D-6E8A-4147-A177-3AD203B41FA5}">
                      <a16:colId xmlns:a16="http://schemas.microsoft.com/office/drawing/2014/main" val="2074419284"/>
                    </a:ext>
                  </a:extLst>
                </a:gridCol>
                <a:gridCol w="2481751">
                  <a:extLst>
                    <a:ext uri="{9D8B030D-6E8A-4147-A177-3AD203B41FA5}">
                      <a16:colId xmlns:a16="http://schemas.microsoft.com/office/drawing/2014/main" val="4176858040"/>
                    </a:ext>
                  </a:extLst>
                </a:gridCol>
                <a:gridCol w="1292396">
                  <a:extLst>
                    <a:ext uri="{9D8B030D-6E8A-4147-A177-3AD203B41FA5}">
                      <a16:colId xmlns:a16="http://schemas.microsoft.com/office/drawing/2014/main" val="1538243168"/>
                    </a:ext>
                  </a:extLst>
                </a:gridCol>
                <a:gridCol w="1017653">
                  <a:extLst>
                    <a:ext uri="{9D8B030D-6E8A-4147-A177-3AD203B41FA5}">
                      <a16:colId xmlns:a16="http://schemas.microsoft.com/office/drawing/2014/main" val="94972791"/>
                    </a:ext>
                  </a:extLst>
                </a:gridCol>
                <a:gridCol w="1916721">
                  <a:extLst>
                    <a:ext uri="{9D8B030D-6E8A-4147-A177-3AD203B41FA5}">
                      <a16:colId xmlns:a16="http://schemas.microsoft.com/office/drawing/2014/main" val="21057140"/>
                    </a:ext>
                  </a:extLst>
                </a:gridCol>
              </a:tblGrid>
              <a:tr h="1155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Сабитова Г.З.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Ильназ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Фанисович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11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 фестиваль проектов центров «Точка Роста»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15.12.2023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775880"/>
                  </a:ext>
                </a:extLst>
              </a:tr>
              <a:tr h="3230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968115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Сабитова Г.З.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Салисов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А.С, 8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Бикчантаева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А.З.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Закирова А.М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Зиннуров Т.Р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Шарафутдинова А.И., 9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лимпиад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«Безопасный интернет»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 победителя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7" marR="27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18898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0BF9EA-ED0C-47E7-A189-672AF896F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38" y="193265"/>
            <a:ext cx="750629" cy="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3049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436</TotalTime>
  <Words>733</Words>
  <Application>Microsoft Office PowerPoint</Application>
  <PresentationFormat>Широкоэкранный</PresentationFormat>
  <Paragraphs>211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      Результативность учащихся МБОУ «Кичучатовская СОШ» АМР РТ  за 1 полугодие 2023-2024 учебного года в центре  «Точка роста»                               (биология, химия) </vt:lpstr>
      <vt:lpstr>Презентация PowerPoint</vt:lpstr>
      <vt:lpstr>Презентация PowerPoint</vt:lpstr>
      <vt:lpstr>                 </vt:lpstr>
      <vt:lpstr>Презентация PowerPoint</vt:lpstr>
      <vt:lpstr>Презентация PowerPoint</vt:lpstr>
      <vt:lpstr>Результативность учащихся МБОУ «Кичучатовская СОШ» в центре «Точка роста» за 1 полугодие 2023-2024 учебного года (физика, информатика) </vt:lpstr>
      <vt:lpstr>Презентация PowerPoint</vt:lpstr>
      <vt:lpstr>      постижение результатов</vt:lpstr>
      <vt:lpstr>Презентация PowerPoint</vt:lpstr>
      <vt:lpstr>Презентация PowerPoint</vt:lpstr>
      <vt:lpstr>                      Результативность учащихся МБОУ «Кичучатовская СОШ» АМР РТ        за 1 полугодие 2023-2024 учебного года в центре  «Точка роста»   (биология) </vt:lpstr>
      <vt:lpstr>                  Наши достижения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«Кичучатовская средняя общеобразовательная школа» Альметьевского муниципального района Республики Татарстан      ПРОГРАММА Регионального семинара для учителей и руководителей центров «ТОЧКА РОСТА»      «Использование возможностей оборудования центра «Точка Роста» в образовательном процессе</dc:title>
  <dc:creator>irina.kurenckova2014@yandex.ru</dc:creator>
  <cp:lastModifiedBy>Роза</cp:lastModifiedBy>
  <cp:revision>13</cp:revision>
  <dcterms:created xsi:type="dcterms:W3CDTF">2023-05-16T08:38:05Z</dcterms:created>
  <dcterms:modified xsi:type="dcterms:W3CDTF">2024-01-23T21:34:40Z</dcterms:modified>
</cp:coreProperties>
</file>